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7"/>
  </p:notesMasterIdLst>
  <p:sldIdLst>
    <p:sldId id="2646" r:id="rId2"/>
    <p:sldId id="2647" r:id="rId3"/>
    <p:sldId id="2648" r:id="rId4"/>
    <p:sldId id="2651" r:id="rId5"/>
    <p:sldId id="264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64" autoAdjust="0"/>
    <p:restoredTop sz="86405" autoAdjust="0"/>
  </p:normalViewPr>
  <p:slideViewPr>
    <p:cSldViewPr snapToGrid="0">
      <p:cViewPr varScale="1">
        <p:scale>
          <a:sx n="93" d="100"/>
          <a:sy n="93" d="100"/>
        </p:scale>
        <p:origin x="232" y="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AF27B-0471-4F7D-A4DA-B4F966B46485}" type="datetimeFigureOut">
              <a:rPr lang="en-US" smtClean="0"/>
              <a:t>6/22/21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3F24BC-283B-49EC-B5B0-3E0783EFA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321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8122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A4D6463-7CBE-47E1-8D22-BEA05247519B}"/>
              </a:ext>
            </a:extLst>
          </p:cNvPr>
          <p:cNvCxnSpPr/>
          <p:nvPr userDrawn="1"/>
        </p:nvCxnSpPr>
        <p:spPr>
          <a:xfrm>
            <a:off x="472440" y="423508"/>
            <a:ext cx="112471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F3EF76E-AF45-441F-AC65-31BE8A1AE1C2}"/>
              </a:ext>
            </a:extLst>
          </p:cNvPr>
          <p:cNvCxnSpPr/>
          <p:nvPr userDrawn="1"/>
        </p:nvCxnSpPr>
        <p:spPr>
          <a:xfrm>
            <a:off x="472440" y="6007770"/>
            <a:ext cx="112471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4C9B269-C16E-4245-93C8-B78D0380D6B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73951" y="6068204"/>
            <a:ext cx="1745525" cy="65702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CF6CCA92-09A2-4906-A53C-BD90EA972693}"/>
              </a:ext>
            </a:extLst>
          </p:cNvPr>
          <p:cNvGrpSpPr/>
          <p:nvPr userDrawn="1"/>
        </p:nvGrpSpPr>
        <p:grpSpPr>
          <a:xfrm>
            <a:off x="9012718" y="6051755"/>
            <a:ext cx="821435" cy="722140"/>
            <a:chOff x="-59253" y="-588064"/>
            <a:chExt cx="1569920" cy="1380149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FA64164-1470-42F1-8CB7-C29406164C6B}"/>
                </a:ext>
              </a:extLst>
            </p:cNvPr>
            <p:cNvSpPr/>
            <p:nvPr/>
          </p:nvSpPr>
          <p:spPr>
            <a:xfrm>
              <a:off x="133752" y="-547694"/>
              <a:ext cx="1280160" cy="12801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Logo&#10;&#10;Description automatically generated">
              <a:extLst>
                <a:ext uri="{FF2B5EF4-FFF2-40B4-BE49-F238E27FC236}">
                  <a16:creationId xmlns:a16="http://schemas.microsoft.com/office/drawing/2014/main" id="{DDA072A5-FCDF-411C-AA6A-0AF5F804F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-59253" y="-588064"/>
              <a:ext cx="1569920" cy="1380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5408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>
          <p15:clr>
            <a:srgbClr val="F26B43"/>
          </p15:clr>
        </p15:guide>
        <p15:guide id="2" orient="horz" pos="404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png"/><Relationship Id="rId7" Type="http://schemas.openxmlformats.org/officeDocument/2006/relationships/image" Target="../media/image19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CDE10F-66B8-46C7-957C-457703568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65"/>
            <a:ext cx="12192000" cy="689113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112D18A-3DED-496E-974D-ED4B11EF94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57201" y="2130425"/>
            <a:ext cx="11247760" cy="14700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NRC OCIO Customer eXperience Overview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E6801EA0-5ACC-4666-A9AD-F5576F2CFCB8}"/>
              </a:ext>
            </a:extLst>
          </p:cNvPr>
          <p:cNvSpPr txBox="1">
            <a:spLocks/>
          </p:cNvSpPr>
          <p:nvPr/>
        </p:nvSpPr>
        <p:spPr>
          <a:xfrm>
            <a:off x="457201" y="3886200"/>
            <a:ext cx="11247759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2021 Government UX Summit</a:t>
            </a:r>
            <a:b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b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June 2021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tint val="75000"/>
                </a:sys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8" name="Picture 17" descr="US NRC Logo">
            <a:extLst>
              <a:ext uri="{FF2B5EF4-FFF2-40B4-BE49-F238E27FC236}">
                <a16:creationId xmlns:a16="http://schemas.microsoft.com/office/drawing/2014/main" id="{E0171A9A-8F29-4D32-AAA5-4E50729B9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4785" y="277368"/>
            <a:ext cx="2170176" cy="816864"/>
          </a:xfrm>
          <a:prstGeom prst="rect">
            <a:avLst/>
          </a:prstGeom>
        </p:spPr>
      </p:pic>
      <p:grpSp>
        <p:nvGrpSpPr>
          <p:cNvPr id="19" name="Group 18" descr="US NRC OCIO CXT Logo">
            <a:extLst>
              <a:ext uri="{FF2B5EF4-FFF2-40B4-BE49-F238E27FC236}">
                <a16:creationId xmlns:a16="http://schemas.microsoft.com/office/drawing/2014/main" id="{C618EEE2-DB06-4B72-82B1-B204F7C7C91E}"/>
              </a:ext>
            </a:extLst>
          </p:cNvPr>
          <p:cNvGrpSpPr/>
          <p:nvPr/>
        </p:nvGrpSpPr>
        <p:grpSpPr>
          <a:xfrm>
            <a:off x="8204350" y="123576"/>
            <a:ext cx="1205745" cy="1059995"/>
            <a:chOff x="-59253" y="-588064"/>
            <a:chExt cx="1569920" cy="1380149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EECA00D-1F1B-4695-AA52-604496410981}"/>
                </a:ext>
              </a:extLst>
            </p:cNvPr>
            <p:cNvSpPr/>
            <p:nvPr/>
          </p:nvSpPr>
          <p:spPr>
            <a:xfrm>
              <a:off x="133752" y="-547694"/>
              <a:ext cx="1280160" cy="12801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" name="Picture 20" descr="Logo&#10;&#10;Description automatically generated">
              <a:extLst>
                <a:ext uri="{FF2B5EF4-FFF2-40B4-BE49-F238E27FC236}">
                  <a16:creationId xmlns:a16="http://schemas.microsoft.com/office/drawing/2014/main" id="{BFCD32B9-D896-4976-A0B3-47E1B14AB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-59253" y="-588064"/>
              <a:ext cx="1569920" cy="1380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7013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CC8C9BB4-78DE-4247-A91B-345536AD8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72357" y="447040"/>
            <a:ext cx="11247120" cy="5476391"/>
            <a:chOff x="472357" y="447040"/>
            <a:chExt cx="11247120" cy="547639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3B9BB12-0EFB-4AFD-92AA-410F1E3FDF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0609" b="6360"/>
            <a:stretch/>
          </p:blipFill>
          <p:spPr>
            <a:xfrm>
              <a:off x="472357" y="447040"/>
              <a:ext cx="11247120" cy="5476391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65F5298-11FB-4201-9DCE-89DEBD952996}"/>
                </a:ext>
              </a:extLst>
            </p:cNvPr>
            <p:cNvSpPr/>
            <p:nvPr/>
          </p:nvSpPr>
          <p:spPr>
            <a:xfrm>
              <a:off x="472357" y="2309345"/>
              <a:ext cx="11247119" cy="2660487"/>
            </a:xfrm>
            <a:prstGeom prst="rect">
              <a:avLst/>
            </a:prstGeom>
            <a:solidFill>
              <a:sysClr val="windowText" lastClr="000000">
                <a:lumMod val="75000"/>
                <a:lumOff val="25000"/>
                <a:alpha val="64000"/>
              </a:sys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BB1DD1-EB36-4708-935F-2301625AA24B}"/>
                </a:ext>
              </a:extLst>
            </p:cNvPr>
            <p:cNvSpPr txBox="1"/>
            <p:nvPr/>
          </p:nvSpPr>
          <p:spPr>
            <a:xfrm>
              <a:off x="2488237" y="1254378"/>
              <a:ext cx="721552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By applying a data-driven approach to drive our targeted outcomes, the NRC Customer experience team aims to enhance IT services for our customers and align with our core objectives for NRC IT Transformation.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2CA193B-4536-4BA5-90CE-E7DCB644A63B}"/>
                </a:ext>
              </a:extLst>
            </p:cNvPr>
            <p:cNvSpPr txBox="1"/>
            <p:nvPr/>
          </p:nvSpPr>
          <p:spPr>
            <a:xfrm>
              <a:off x="2199255" y="2491517"/>
              <a:ext cx="208262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TRANSFORM SERVICE DELIVERY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A9605C3-644C-4DCA-8F82-56E63FD67B20}"/>
                </a:ext>
              </a:extLst>
            </p:cNvPr>
            <p:cNvSpPr txBox="1"/>
            <p:nvPr/>
          </p:nvSpPr>
          <p:spPr>
            <a:xfrm>
              <a:off x="5075456" y="2368406"/>
              <a:ext cx="20826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LEVERAGE TECHNOLOGY TO CONDUCT WORK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9708798-4605-4A03-B6E7-A10CA5AD8CF7}"/>
                </a:ext>
              </a:extLst>
            </p:cNvPr>
            <p:cNvSpPr txBox="1"/>
            <p:nvPr/>
          </p:nvSpPr>
          <p:spPr>
            <a:xfrm>
              <a:off x="7910120" y="2491517"/>
              <a:ext cx="208262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FOCUS ON CULTURE TO ENHANCE WORK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09A6B39-2BAA-4160-ADCA-64A8B61EE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3457" y="2921869"/>
              <a:ext cx="1274220" cy="127422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BA725F5-EC28-4A6B-8E28-EAF601D05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1192" y="2880347"/>
              <a:ext cx="1431152" cy="143115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1F337B0-B2B2-42B7-A62A-DD1C4325D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3420" y="2867910"/>
              <a:ext cx="1456025" cy="1456025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8C4F418-C159-4772-A662-09382784A8FC}"/>
                </a:ext>
              </a:extLst>
            </p:cNvPr>
            <p:cNvSpPr txBox="1"/>
            <p:nvPr/>
          </p:nvSpPr>
          <p:spPr>
            <a:xfrm>
              <a:off x="2199255" y="4115277"/>
              <a:ext cx="20826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Manage IT Service Delivery to meet evolving needs of the customers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169A400-918E-4C86-8E8A-35C01E9091A0}"/>
                </a:ext>
              </a:extLst>
            </p:cNvPr>
            <p:cNvSpPr txBox="1"/>
            <p:nvPr/>
          </p:nvSpPr>
          <p:spPr>
            <a:xfrm>
              <a:off x="5075456" y="4115277"/>
              <a:ext cx="20826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Innovate how we work through new tools and technologies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FF8E107-89CA-432A-B28F-3FC745AC0A6D}"/>
                </a:ext>
              </a:extLst>
            </p:cNvPr>
            <p:cNvSpPr txBox="1"/>
            <p:nvPr/>
          </p:nvSpPr>
          <p:spPr>
            <a:xfrm>
              <a:off x="7910120" y="4115277"/>
              <a:ext cx="20826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Promote a customer-centric culture to improve how we operate</a:t>
              </a:r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5DA34864-960E-45C4-AC85-5A7638C6FC52}"/>
                </a:ext>
              </a:extLst>
            </p:cNvPr>
            <p:cNvSpPr txBox="1">
              <a:spLocks/>
            </p:cNvSpPr>
            <p:nvPr/>
          </p:nvSpPr>
          <p:spPr>
            <a:xfrm>
              <a:off x="1864194" y="461284"/>
              <a:ext cx="8463443" cy="8309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975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Our Bottom Line</a:t>
              </a:r>
            </a:p>
          </p:txBody>
        </p:sp>
      </p:grpSp>
      <p:sp>
        <p:nvSpPr>
          <p:cNvPr id="30" name="Title 29">
            <a:extLst>
              <a:ext uri="{FF2B5EF4-FFF2-40B4-BE49-F238E27FC236}">
                <a16:creationId xmlns:a16="http://schemas.microsoft.com/office/drawing/2014/main" id="{591C191F-B95B-4D6C-BAB9-D06771CC51F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72357" y="6071325"/>
            <a:ext cx="450752" cy="36933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28353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5F7C817-1009-4C8C-8474-6DA93D42C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7679" y="508000"/>
            <a:ext cx="11217281" cy="5385887"/>
          </a:xfrm>
          <a:prstGeom prst="rect">
            <a:avLst/>
          </a:prstGeom>
          <a:solidFill>
            <a:srgbClr val="4F81BD">
              <a:lumMod val="20000"/>
              <a:lumOff val="80000"/>
            </a:srgbClr>
          </a:solidFill>
          <a:ln w="76200" cap="flat" cmpd="sng" algn="ctr">
            <a:solidFill>
              <a:srgbClr val="4F81BD">
                <a:lumMod val="20000"/>
                <a:lumOff val="8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483C155-A889-410C-9426-29B3DA01EBEC}"/>
              </a:ext>
            </a:extLst>
          </p:cNvPr>
          <p:cNvSpPr/>
          <p:nvPr/>
        </p:nvSpPr>
        <p:spPr>
          <a:xfrm>
            <a:off x="487040" y="5020173"/>
            <a:ext cx="112179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45720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In 2018, we established the CX team by defining our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core team members, advisory board, </a:t>
            </a: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and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 governance structure. </a:t>
            </a:r>
          </a:p>
          <a:p>
            <a:pPr marL="285750" indent="-285750" defTabSz="45720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To promote the Customer eXperience team across NRC, our team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built out the CX brand.</a:t>
            </a:r>
            <a:endParaRPr lang="en-US" sz="1600" dirty="0">
              <a:solidFill>
                <a:prstClr val="black"/>
              </a:solidFill>
              <a:latin typeface="Calibri" panose="020F0502020204030204" pitchFamily="34" charset="0"/>
            </a:endParaRPr>
          </a:p>
          <a:p>
            <a:pPr marL="285750" indent="-285750" defTabSz="45720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To better understand customer needs, we created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various feedback tools and channels </a:t>
            </a: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to capture the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customer perspective.</a:t>
            </a:r>
            <a:endParaRPr lang="en-US" sz="1600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B7DAACC4-1BFA-494A-9580-2645E658E10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87679" y="378620"/>
            <a:ext cx="9074332" cy="70111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Establishing a Customer-Centric Culture at NRC (1)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451444C-418B-4C2C-9EC3-920B64717F4E}"/>
              </a:ext>
            </a:extLst>
          </p:cNvPr>
          <p:cNvSpPr/>
          <p:nvPr/>
        </p:nvSpPr>
        <p:spPr>
          <a:xfrm>
            <a:off x="487679" y="926014"/>
            <a:ext cx="81025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/>
            <a:r>
              <a:rPr lang="en-US" sz="1600" i="1" dirty="0">
                <a:solidFill>
                  <a:prstClr val="black"/>
                </a:solidFill>
                <a:latin typeface="Calibri" panose="020F0502020204030204" pitchFamily="34" charset="0"/>
              </a:rPr>
              <a:t>How did NRC adapt to a new culture and attitude to enhance the customer experience? </a:t>
            </a:r>
          </a:p>
        </p:txBody>
      </p:sp>
      <p:pic>
        <p:nvPicPr>
          <p:cNvPr id="29" name="Picture 2" descr="Resident Inspector Site Visit">
            <a:extLst>
              <a:ext uri="{FF2B5EF4-FFF2-40B4-BE49-F238E27FC236}">
                <a16:creationId xmlns:a16="http://schemas.microsoft.com/office/drawing/2014/main" id="{AEE70B41-3355-489A-9A14-0F740A049C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5" b="7018"/>
          <a:stretch/>
        </p:blipFill>
        <p:spPr bwMode="auto">
          <a:xfrm>
            <a:off x="564150" y="1404151"/>
            <a:ext cx="3016610" cy="3501292"/>
          </a:xfrm>
          <a:prstGeom prst="rect">
            <a:avLst/>
          </a:prstGeom>
          <a:noFill/>
          <a:ln w="76200">
            <a:solidFill>
              <a:srgbClr val="4F81BD">
                <a:lumMod val="20000"/>
                <a:lumOff val="80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 descr="CXT &quot;Swag&quot; Fidget Spinner and Thank you Cards">
            <a:extLst>
              <a:ext uri="{FF2B5EF4-FFF2-40B4-BE49-F238E27FC236}">
                <a16:creationId xmlns:a16="http://schemas.microsoft.com/office/drawing/2014/main" id="{44822F0F-BB7B-46CE-9682-4D8943E65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090" y="1404151"/>
            <a:ext cx="2688994" cy="3501292"/>
          </a:xfrm>
          <a:prstGeom prst="rect">
            <a:avLst/>
          </a:prstGeom>
          <a:noFill/>
          <a:ln w="76200">
            <a:solidFill>
              <a:srgbClr val="4F81BD">
                <a:lumMod val="20000"/>
                <a:lumOff val="80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 descr="CX Survey Dashboard">
            <a:extLst>
              <a:ext uri="{FF2B5EF4-FFF2-40B4-BE49-F238E27FC236}">
                <a16:creationId xmlns:a16="http://schemas.microsoft.com/office/drawing/2014/main" id="{6D2EAB3B-8B57-4299-935C-ABC58499B4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59"/>
          <a:stretch/>
        </p:blipFill>
        <p:spPr>
          <a:xfrm>
            <a:off x="6060094" y="1407244"/>
            <a:ext cx="3017520" cy="1916063"/>
          </a:xfrm>
          <a:prstGeom prst="rect">
            <a:avLst/>
          </a:prstGeom>
          <a:ln w="76200">
            <a:solidFill>
              <a:srgbClr val="4F81BD">
                <a:lumMod val="20000"/>
                <a:lumOff val="80000"/>
              </a:srgbClr>
            </a:solidFill>
          </a:ln>
        </p:spPr>
      </p:pic>
      <p:pic>
        <p:nvPicPr>
          <p:cNvPr id="32" name="Picture 31" descr="CX Customer Voice Survey">
            <a:extLst>
              <a:ext uri="{FF2B5EF4-FFF2-40B4-BE49-F238E27FC236}">
                <a16:creationId xmlns:a16="http://schemas.microsoft.com/office/drawing/2014/main" id="{6DAC3334-A42B-4515-A3C2-A83025CE0A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0094" y="3405800"/>
            <a:ext cx="3015415" cy="1499642"/>
          </a:xfrm>
          <a:prstGeom prst="rect">
            <a:avLst/>
          </a:prstGeom>
          <a:ln w="76200">
            <a:solidFill>
              <a:srgbClr val="4F81BD">
                <a:lumMod val="20000"/>
                <a:lumOff val="80000"/>
              </a:srgbClr>
            </a:solidFill>
          </a:ln>
        </p:spPr>
      </p:pic>
      <p:pic>
        <p:nvPicPr>
          <p:cNvPr id="33" name="Picture 2" descr="Resident Inspectors working on Laptops">
            <a:extLst>
              <a:ext uri="{FF2B5EF4-FFF2-40B4-BE49-F238E27FC236}">
                <a16:creationId xmlns:a16="http://schemas.microsoft.com/office/drawing/2014/main" id="{B6BD6312-C561-42D1-8DCA-5A389D9AD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617" y="1378181"/>
            <a:ext cx="2515012" cy="3501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F67BBB1-3251-4A03-951E-EBBD5F723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72357" y="6071325"/>
            <a:ext cx="45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74881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3659E2A-34A1-4023-B888-9CB25A52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7679" y="508000"/>
            <a:ext cx="11217281" cy="5385887"/>
          </a:xfrm>
          <a:prstGeom prst="rect">
            <a:avLst/>
          </a:prstGeom>
          <a:solidFill>
            <a:srgbClr val="4F81BD">
              <a:lumMod val="20000"/>
              <a:lumOff val="80000"/>
            </a:srgbClr>
          </a:solidFill>
          <a:ln w="76200" cap="flat" cmpd="sng" algn="ctr">
            <a:solidFill>
              <a:srgbClr val="4F81BD">
                <a:lumMod val="20000"/>
                <a:lumOff val="8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209DFD-43AB-437D-AB76-D01C719E889E}"/>
              </a:ext>
            </a:extLst>
          </p:cNvPr>
          <p:cNvSpPr/>
          <p:nvPr/>
        </p:nvSpPr>
        <p:spPr>
          <a:xfrm>
            <a:off x="487040" y="5020173"/>
            <a:ext cx="112179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45720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In 2018, we established the CX team by defining our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core team members, advisory board, </a:t>
            </a: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and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 governance structure. </a:t>
            </a:r>
          </a:p>
          <a:p>
            <a:pPr marL="285750" indent="-285750" defTabSz="45720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To promote the Customer eXperience team across NRC, our team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built out the CX brand.</a:t>
            </a:r>
            <a:endParaRPr lang="en-US" sz="1600" dirty="0">
              <a:solidFill>
                <a:prstClr val="black"/>
              </a:solidFill>
              <a:latin typeface="Calibri" panose="020F0502020204030204" pitchFamily="34" charset="0"/>
            </a:endParaRPr>
          </a:p>
          <a:p>
            <a:pPr marL="285750" indent="-285750" defTabSz="45720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To better understand customer needs, we created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various feedback tools and channels </a:t>
            </a:r>
            <a:r>
              <a:rPr lang="en-US" sz="1600" dirty="0">
                <a:solidFill>
                  <a:prstClr val="black"/>
                </a:solidFill>
                <a:latin typeface="Calibri" panose="020F0502020204030204" pitchFamily="34" charset="0"/>
              </a:rPr>
              <a:t>to capture the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 pitchFamily="34" charset="0"/>
              </a:rPr>
              <a:t>customer perspective.</a:t>
            </a:r>
            <a:endParaRPr lang="en-US" sz="1600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4EE52E-852F-4448-B5ED-331BC91B93E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87679" y="378620"/>
            <a:ext cx="9074332" cy="70111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Establishing a Customer-Centric Culture at NRC (2)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600890-1FF1-4300-9E7F-B53BE62BB5F8}"/>
              </a:ext>
            </a:extLst>
          </p:cNvPr>
          <p:cNvSpPr/>
          <p:nvPr/>
        </p:nvSpPr>
        <p:spPr>
          <a:xfrm>
            <a:off x="487679" y="926014"/>
            <a:ext cx="81025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/>
            <a:r>
              <a:rPr lang="en-US" sz="1600" i="1" dirty="0">
                <a:solidFill>
                  <a:prstClr val="black"/>
                </a:solidFill>
                <a:latin typeface="Calibri" panose="020F0502020204030204" pitchFamily="34" charset="0"/>
              </a:rPr>
              <a:t>How did NRC adapt to a new culture and attitude to enhance the customer experience?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DA09FCC-98EF-4800-9AC6-EA3DC61BA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64150" y="1378181"/>
            <a:ext cx="11091479" cy="3527262"/>
            <a:chOff x="564150" y="1317221"/>
            <a:chExt cx="11091479" cy="352726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05C196A-97A0-47B2-AC34-3734B307BD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25" b="7018"/>
            <a:stretch/>
          </p:blipFill>
          <p:spPr bwMode="auto">
            <a:xfrm>
              <a:off x="564150" y="1343191"/>
              <a:ext cx="3016610" cy="3501292"/>
            </a:xfrm>
            <a:prstGeom prst="rect">
              <a:avLst/>
            </a:prstGeom>
            <a:noFill/>
            <a:ln w="76200">
              <a:solidFill>
                <a:srgbClr val="4F81BD">
                  <a:lumMod val="20000"/>
                  <a:lumOff val="80000"/>
                </a:srgb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206627F-DC2E-46C6-98E1-A9B02537ED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91090" y="1343191"/>
              <a:ext cx="2688994" cy="3501292"/>
            </a:xfrm>
            <a:prstGeom prst="rect">
              <a:avLst/>
            </a:prstGeom>
            <a:noFill/>
            <a:ln w="76200">
              <a:solidFill>
                <a:srgbClr val="4F81BD">
                  <a:lumMod val="20000"/>
                  <a:lumOff val="80000"/>
                </a:srgb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ECD9A62-531E-47B3-B873-F797F1B60E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859"/>
            <a:stretch/>
          </p:blipFill>
          <p:spPr>
            <a:xfrm>
              <a:off x="6060094" y="1346284"/>
              <a:ext cx="3017520" cy="1916063"/>
            </a:xfrm>
            <a:prstGeom prst="rect">
              <a:avLst/>
            </a:prstGeom>
            <a:ln w="76200">
              <a:solidFill>
                <a:srgbClr val="4F81BD">
                  <a:lumMod val="20000"/>
                  <a:lumOff val="80000"/>
                </a:srgbClr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2098CEE-5BC3-4C76-94B5-818E10A39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60094" y="3344840"/>
              <a:ext cx="3015415" cy="1499642"/>
            </a:xfrm>
            <a:prstGeom prst="rect">
              <a:avLst/>
            </a:prstGeom>
            <a:ln w="76200">
              <a:solidFill>
                <a:srgbClr val="4F81BD">
                  <a:lumMod val="20000"/>
                  <a:lumOff val="80000"/>
                </a:srgbClr>
              </a:solidFill>
            </a:ln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39A21A5E-115B-4B9A-9DF1-9BD67E7516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0617" y="1317221"/>
              <a:ext cx="2515012" cy="35012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AE16A6F3-9035-4916-8FB3-5E64BF5E51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2357" y="462259"/>
            <a:ext cx="11281128" cy="5423986"/>
          </a:xfrm>
          <a:prstGeom prst="rect">
            <a:avLst/>
          </a:prstGeom>
          <a:solidFill>
            <a:sysClr val="window" lastClr="FFFFFF">
              <a:alpha val="80000"/>
            </a:sys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3" name="Picture 12" descr="Customer &quot;Swag&quot; Laptop Cover">
            <a:extLst>
              <a:ext uri="{FF2B5EF4-FFF2-40B4-BE49-F238E27FC236}">
                <a16:creationId xmlns:a16="http://schemas.microsoft.com/office/drawing/2014/main" id="{42971D75-4F67-44A9-A7C9-37985E830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410" y="1575169"/>
            <a:ext cx="4321866" cy="3212636"/>
          </a:xfrm>
          <a:prstGeom prst="round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666D172-5A84-4E9E-B2A3-A83D64DEF3F6}"/>
              </a:ext>
            </a:extLst>
          </p:cNvPr>
          <p:cNvSpPr txBox="1"/>
          <p:nvPr/>
        </p:nvSpPr>
        <p:spPr>
          <a:xfrm>
            <a:off x="2100041" y="2103172"/>
            <a:ext cx="32684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b="1" i="1" dirty="0">
                <a:solidFill>
                  <a:prstClr val="black"/>
                </a:solidFill>
                <a:latin typeface="Calibri"/>
              </a:rPr>
              <a:t>Fun fact: when the CX team developed our customer “swag” we initially chose webcam covers and learned some lessons once we had handed these out to customers!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1FCC14-0515-42DC-835A-E8356F4DC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72357" y="6071325"/>
            <a:ext cx="45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71601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81A7F9C-4D05-480B-B56D-A82BF349D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6624" y="496531"/>
            <a:ext cx="11238337" cy="5418661"/>
          </a:xfrm>
          <a:prstGeom prst="rect">
            <a:avLst/>
          </a:prstGeom>
          <a:solidFill>
            <a:srgbClr val="A5D7E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E13CCEF-8E3F-46D7-A14D-EDAECFBE5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310" y="497358"/>
            <a:ext cx="8501386" cy="359244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F313B7-1F49-4290-BA5C-9751935EA159}"/>
              </a:ext>
            </a:extLst>
          </p:cNvPr>
          <p:cNvSpPr/>
          <p:nvPr/>
        </p:nvSpPr>
        <p:spPr>
          <a:xfrm>
            <a:off x="772839" y="1067485"/>
            <a:ext cx="46119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/>
            <a:r>
              <a:rPr lang="en-US" sz="1600" i="1" dirty="0">
                <a:solidFill>
                  <a:prstClr val="black"/>
                </a:solidFill>
                <a:latin typeface="Calibri" panose="020F0502020204030204" pitchFamily="34" charset="0"/>
              </a:rPr>
              <a:t>How did NRC quickly respond to the COVID-19 crisis and reshape how we operate?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07589A-105B-4AA6-A66E-7C4B494483D8}"/>
              </a:ext>
            </a:extLst>
          </p:cNvPr>
          <p:cNvSpPr/>
          <p:nvPr/>
        </p:nvSpPr>
        <p:spPr>
          <a:xfrm>
            <a:off x="1449037" y="1771804"/>
            <a:ext cx="260072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/>
            <a:r>
              <a:rPr lang="en-US" sz="1400" dirty="0">
                <a:solidFill>
                  <a:prstClr val="black"/>
                </a:solidFill>
                <a:latin typeface="Calibri" panose="020F0502020204030204" pitchFamily="34" charset="0"/>
              </a:rPr>
              <a:t>Being </a:t>
            </a:r>
            <a:r>
              <a:rPr lang="en-US" sz="1400" b="1" dirty="0">
                <a:solidFill>
                  <a:prstClr val="black"/>
                </a:solidFill>
                <a:latin typeface="Calibri" panose="020F0502020204030204" pitchFamily="34" charset="0"/>
              </a:rPr>
              <a:t>well positioned for telework </a:t>
            </a:r>
            <a:r>
              <a:rPr lang="en-US" sz="1400" dirty="0">
                <a:solidFill>
                  <a:prstClr val="black"/>
                </a:solidFill>
                <a:latin typeface="Calibri" panose="020F0502020204030204" pitchFamily="34" charset="0"/>
              </a:rPr>
              <a:t>prior to COVID made the transition seamless.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F27B9F-64D8-4FCD-8AE0-977467E03C5A}"/>
              </a:ext>
            </a:extLst>
          </p:cNvPr>
          <p:cNvSpPr/>
          <p:nvPr/>
        </p:nvSpPr>
        <p:spPr>
          <a:xfrm>
            <a:off x="1460467" y="4198191"/>
            <a:ext cx="194948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/>
            <a:r>
              <a:rPr lang="en-US" sz="1400" dirty="0">
                <a:solidFill>
                  <a:prstClr val="black"/>
                </a:solidFill>
                <a:latin typeface="Calibri" panose="020F0502020204030204" pitchFamily="34" charset="0"/>
              </a:rPr>
              <a:t>Hosting </a:t>
            </a:r>
            <a:r>
              <a:rPr lang="en-US" sz="1400" b="1" dirty="0">
                <a:solidFill>
                  <a:prstClr val="black"/>
                </a:solidFill>
                <a:latin typeface="Calibri" panose="020F0502020204030204" pitchFamily="34" charset="0"/>
              </a:rPr>
              <a:t>trainings and sharing tech tips </a:t>
            </a:r>
            <a:r>
              <a:rPr lang="en-US" sz="1400" dirty="0">
                <a:solidFill>
                  <a:prstClr val="black"/>
                </a:solidFill>
                <a:latin typeface="Calibri" panose="020F0502020204030204" pitchFamily="34" charset="0"/>
              </a:rPr>
              <a:t>keeps customers in the know.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A8608E-8DC3-44B7-BFD1-CCBC4CFEC680}"/>
              </a:ext>
            </a:extLst>
          </p:cNvPr>
          <p:cNvSpPr/>
          <p:nvPr/>
        </p:nvSpPr>
        <p:spPr>
          <a:xfrm>
            <a:off x="1460468" y="3007857"/>
            <a:ext cx="21408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/>
            <a:r>
              <a:rPr lang="en-US" sz="1400" dirty="0">
                <a:solidFill>
                  <a:prstClr val="black"/>
                </a:solidFill>
                <a:latin typeface="Calibri" panose="020F0502020204030204" pitchFamily="34" charset="0"/>
              </a:rPr>
              <a:t>Providing </a:t>
            </a:r>
            <a:r>
              <a:rPr lang="en-US" sz="1400" b="1" dirty="0">
                <a:solidFill>
                  <a:prstClr val="black"/>
                </a:solidFill>
                <a:latin typeface="Calibri" panose="020F0502020204030204" pitchFamily="34" charset="0"/>
              </a:rPr>
              <a:t>ongoing support and communications </a:t>
            </a:r>
            <a:r>
              <a:rPr lang="en-US" sz="1400" dirty="0">
                <a:solidFill>
                  <a:prstClr val="black"/>
                </a:solidFill>
                <a:latin typeface="Calibri" panose="020F0502020204030204" pitchFamily="34" charset="0"/>
              </a:rPr>
              <a:t>with customers kept us connected.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6E887AB-6F66-4447-9980-F3325F471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2728" y="4151954"/>
            <a:ext cx="821435" cy="821435"/>
            <a:chOff x="440328" y="3283274"/>
            <a:chExt cx="821435" cy="821435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810C6C-2CDA-48E6-B5CC-D0352C79D5E6}"/>
                </a:ext>
              </a:extLst>
            </p:cNvPr>
            <p:cNvSpPr/>
            <p:nvPr/>
          </p:nvSpPr>
          <p:spPr>
            <a:xfrm>
              <a:off x="476336" y="3317564"/>
              <a:ext cx="731520" cy="731520"/>
            </a:xfrm>
            <a:prstGeom prst="ellipse">
              <a:avLst/>
            </a:prstGeom>
            <a:solidFill>
              <a:srgbClr val="6DBFCD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19" name="Picture 18" descr="Icon&#10;&#10;Description automatically generated">
              <a:extLst>
                <a:ext uri="{FF2B5EF4-FFF2-40B4-BE49-F238E27FC236}">
                  <a16:creationId xmlns:a16="http://schemas.microsoft.com/office/drawing/2014/main" id="{CCD87A5F-DE26-4E6C-B73F-5A7E18755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0328" y="3283274"/>
              <a:ext cx="821435" cy="821435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340F085-680C-4905-8FAA-EC2A39663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66251" y="1738461"/>
            <a:ext cx="830013" cy="830013"/>
            <a:chOff x="522056" y="4825841"/>
            <a:chExt cx="830013" cy="830013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97006E9-74AB-4F52-8D54-57BF87191092}"/>
                </a:ext>
              </a:extLst>
            </p:cNvPr>
            <p:cNvSpPr/>
            <p:nvPr/>
          </p:nvSpPr>
          <p:spPr>
            <a:xfrm>
              <a:off x="574829" y="4867477"/>
              <a:ext cx="731520" cy="731520"/>
            </a:xfrm>
            <a:prstGeom prst="ellipse">
              <a:avLst/>
            </a:prstGeom>
            <a:solidFill>
              <a:srgbClr val="6DBFCD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25A2FDA5-5D22-4401-A0D6-6F3663047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2056" y="4825841"/>
              <a:ext cx="830013" cy="830013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189A2A4-3ADD-4F9E-BDEA-3CBBBF9D1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164" y="2953815"/>
            <a:ext cx="812798" cy="812798"/>
            <a:chOff x="443764" y="2900068"/>
            <a:chExt cx="812798" cy="812798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E4E00FA-7CD1-4A00-9F6F-015EE9551395}"/>
                </a:ext>
              </a:extLst>
            </p:cNvPr>
            <p:cNvSpPr/>
            <p:nvPr/>
          </p:nvSpPr>
          <p:spPr>
            <a:xfrm>
              <a:off x="470182" y="2950935"/>
              <a:ext cx="731520" cy="731520"/>
            </a:xfrm>
            <a:prstGeom prst="ellipse">
              <a:avLst/>
            </a:prstGeom>
            <a:solidFill>
              <a:srgbClr val="6DBFCD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5304FD-A5FB-413F-9A67-76E45D418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3764" y="2900068"/>
              <a:ext cx="812798" cy="812798"/>
            </a:xfrm>
            <a:prstGeom prst="rect">
              <a:avLst/>
            </a:prstGeom>
          </p:spPr>
        </p:pic>
      </p:grpSp>
      <p:pic>
        <p:nvPicPr>
          <p:cNvPr id="35" name="Picture 2" descr="Delivering supplies and equipment to customers">
            <a:extLst>
              <a:ext uri="{FF2B5EF4-FFF2-40B4-BE49-F238E27FC236}">
                <a16:creationId xmlns:a16="http://schemas.microsoft.com/office/drawing/2014/main" id="{5D1974F4-A5F3-48FA-8B97-3443C7D68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0921" y="2597551"/>
            <a:ext cx="2450816" cy="2620488"/>
          </a:xfrm>
          <a:prstGeom prst="ellipse">
            <a:avLst/>
          </a:prstGeom>
          <a:noFill/>
          <a:ln w="57150">
            <a:solidFill>
              <a:srgbClr val="6DBFC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Assisting w/ Remote Work Setup">
            <a:extLst>
              <a:ext uri="{FF2B5EF4-FFF2-40B4-BE49-F238E27FC236}">
                <a16:creationId xmlns:a16="http://schemas.microsoft.com/office/drawing/2014/main" id="{9203D08A-BCE3-4310-8E85-B7514A6F3A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7"/>
          <a:stretch/>
        </p:blipFill>
        <p:spPr bwMode="auto">
          <a:xfrm>
            <a:off x="4106684" y="2595631"/>
            <a:ext cx="2600728" cy="2624328"/>
          </a:xfrm>
          <a:prstGeom prst="ellipse">
            <a:avLst/>
          </a:prstGeom>
          <a:noFill/>
          <a:ln w="38100">
            <a:solidFill>
              <a:srgbClr val="6DBFC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4" descr="Assisting w/ Remote Work Setup">
            <a:extLst>
              <a:ext uri="{FF2B5EF4-FFF2-40B4-BE49-F238E27FC236}">
                <a16:creationId xmlns:a16="http://schemas.microsoft.com/office/drawing/2014/main" id="{AF03A034-B775-49C1-9A5D-FA4E17EBE0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23" b="12523"/>
          <a:stretch/>
        </p:blipFill>
        <p:spPr bwMode="auto">
          <a:xfrm>
            <a:off x="6555294" y="3250507"/>
            <a:ext cx="2624328" cy="2624328"/>
          </a:xfrm>
          <a:prstGeom prst="ellipse">
            <a:avLst/>
          </a:prstGeom>
          <a:noFill/>
          <a:ln w="38100">
            <a:solidFill>
              <a:srgbClr val="6DBFC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D3746C4A-2A28-4145-9A73-282BFA7196D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04223" y="457864"/>
            <a:ext cx="6386286" cy="70111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Adapting to the New Norm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A4660EC-44AA-4241-B1C7-CD79321B15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72357" y="6071325"/>
            <a:ext cx="45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9331002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5596"/>
      </a:accent1>
      <a:accent2>
        <a:srgbClr val="BA7961"/>
      </a:accent2>
      <a:accent3>
        <a:srgbClr val="BBC3CD"/>
      </a:accent3>
      <a:accent4>
        <a:srgbClr val="F3B185"/>
      </a:accent4>
      <a:accent5>
        <a:srgbClr val="98BB8A"/>
      </a:accent5>
      <a:accent6>
        <a:srgbClr val="1E93A7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351</Words>
  <Application>Microsoft Macintosh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1_Office Theme</vt:lpstr>
      <vt:lpstr>NRC OCIO Customer eXperience Overview</vt:lpstr>
      <vt:lpstr>1</vt:lpstr>
      <vt:lpstr>Establishing a Customer-Centric Culture at NRC (1)</vt:lpstr>
      <vt:lpstr>Establishing a Customer-Centric Culture at NRC (2)</vt:lpstr>
      <vt:lpstr>Adapting to the New Norm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2021-05-06T14:18:20Z</dcterms:created>
  <dcterms:modified xsi:type="dcterms:W3CDTF">2021-06-22T16:38:40Z</dcterms:modified>
</cp:coreProperties>
</file>

<file path=docProps/thumbnail.jpeg>
</file>